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12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B1DE6-DD3C-4B73-937F-B2328F0E0AD6}" type="datetimeFigureOut">
              <a:rPr lang="es-ES" smtClean="0">
                <a:solidFill>
                  <a:srgbClr val="D34817">
                    <a:lumMod val="50000"/>
                  </a:srgbClr>
                </a:solidFill>
              </a:rPr>
              <a:pPr/>
              <a:t>19/04/2018</a:t>
            </a:fld>
            <a:endParaRPr lang="es-ES">
              <a:solidFill>
                <a:srgbClr val="D34817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es-ES">
              <a:solidFill>
                <a:srgbClr val="D34817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5D009425-CB93-47C3-814C-8FB585B12A4C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6087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B1DE6-DD3C-4B73-937F-B2328F0E0AD6}" type="datetimeFigureOut">
              <a:rPr lang="es-ES" smtClean="0">
                <a:solidFill>
                  <a:srgbClr val="D34817">
                    <a:lumMod val="50000"/>
                  </a:srgbClr>
                </a:solidFill>
              </a:rPr>
              <a:pPr/>
              <a:t>19/04/2018</a:t>
            </a:fld>
            <a:endParaRPr lang="es-ES">
              <a:solidFill>
                <a:srgbClr val="D34817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D34817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09425-CB93-47C3-814C-8FB585B12A4C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4539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B1DE6-DD3C-4B73-937F-B2328F0E0AD6}" type="datetimeFigureOut">
              <a:rPr lang="es-ES" smtClean="0">
                <a:solidFill>
                  <a:srgbClr val="D34817">
                    <a:lumMod val="50000"/>
                  </a:srgbClr>
                </a:solidFill>
              </a:rPr>
              <a:pPr/>
              <a:t>19/04/2018</a:t>
            </a:fld>
            <a:endParaRPr lang="es-ES">
              <a:solidFill>
                <a:srgbClr val="D34817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D34817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09425-CB93-47C3-814C-8FB585B12A4C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3910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B1DE6-DD3C-4B73-937F-B2328F0E0AD6}" type="datetimeFigureOut">
              <a:rPr lang="es-ES" smtClean="0">
                <a:solidFill>
                  <a:srgbClr val="D34817">
                    <a:lumMod val="50000"/>
                  </a:srgbClr>
                </a:solidFill>
              </a:rPr>
              <a:pPr/>
              <a:t>19/04/2018</a:t>
            </a:fld>
            <a:endParaRPr lang="es-ES">
              <a:solidFill>
                <a:srgbClr val="D34817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D34817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09425-CB93-47C3-814C-8FB585B12A4C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7674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BAB1DE6-DD3C-4B73-937F-B2328F0E0AD6}" type="datetimeFigureOut">
              <a:rPr lang="es-ES" smtClean="0">
                <a:solidFill>
                  <a:srgbClr val="D34817">
                    <a:lumMod val="50000"/>
                  </a:srgbClr>
                </a:solidFill>
              </a:rPr>
              <a:pPr/>
              <a:t>19/04/2018</a:t>
            </a:fld>
            <a:endParaRPr lang="es-ES">
              <a:solidFill>
                <a:srgbClr val="D34817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s-ES">
              <a:solidFill>
                <a:srgbClr val="D34817">
                  <a:lumMod val="50000"/>
                </a:srgbClr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5D009425-CB93-47C3-814C-8FB585B12A4C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6733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B1DE6-DD3C-4B73-937F-B2328F0E0AD6}" type="datetimeFigureOut">
              <a:rPr lang="es-ES" smtClean="0">
                <a:solidFill>
                  <a:srgbClr val="D34817">
                    <a:lumMod val="50000"/>
                  </a:srgbClr>
                </a:solidFill>
              </a:rPr>
              <a:pPr/>
              <a:t>19/04/2018</a:t>
            </a:fld>
            <a:endParaRPr lang="es-ES">
              <a:solidFill>
                <a:srgbClr val="D34817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D34817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09425-CB93-47C3-814C-8FB585B12A4C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7295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B1DE6-DD3C-4B73-937F-B2328F0E0AD6}" type="datetimeFigureOut">
              <a:rPr lang="es-ES" smtClean="0">
                <a:solidFill>
                  <a:srgbClr val="D34817">
                    <a:lumMod val="50000"/>
                  </a:srgbClr>
                </a:solidFill>
              </a:rPr>
              <a:pPr/>
              <a:t>19/04/2018</a:t>
            </a:fld>
            <a:endParaRPr lang="es-ES">
              <a:solidFill>
                <a:srgbClr val="D34817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D34817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09425-CB93-47C3-814C-8FB585B12A4C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0165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BAB1DE6-DD3C-4B73-937F-B2328F0E0AD6}" type="datetimeFigureOut">
              <a:rPr lang="es-ES" smtClean="0">
                <a:solidFill>
                  <a:srgbClr val="D34817">
                    <a:lumMod val="50000"/>
                  </a:srgbClr>
                </a:solidFill>
              </a:rPr>
              <a:pPr/>
              <a:t>19/04/2018</a:t>
            </a:fld>
            <a:endParaRPr lang="es-ES">
              <a:solidFill>
                <a:srgbClr val="D34817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s-ES">
              <a:solidFill>
                <a:srgbClr val="D34817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09425-CB93-47C3-814C-8FB585B12A4C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0832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B1DE6-DD3C-4B73-937F-B2328F0E0AD6}" type="datetimeFigureOut">
              <a:rPr lang="es-ES" smtClean="0">
                <a:solidFill>
                  <a:srgbClr val="D34817">
                    <a:lumMod val="50000"/>
                  </a:srgbClr>
                </a:solidFill>
              </a:rPr>
              <a:pPr/>
              <a:t>19/04/2018</a:t>
            </a:fld>
            <a:endParaRPr lang="es-ES">
              <a:solidFill>
                <a:srgbClr val="D34817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D34817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09425-CB93-47C3-814C-8FB585B12A4C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580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B1DE6-DD3C-4B73-937F-B2328F0E0AD6}" type="datetimeFigureOut">
              <a:rPr lang="es-ES" smtClean="0">
                <a:solidFill>
                  <a:srgbClr val="D34817">
                    <a:lumMod val="50000"/>
                  </a:srgbClr>
                </a:solidFill>
              </a:rPr>
              <a:pPr/>
              <a:t>19/04/2018</a:t>
            </a:fld>
            <a:endParaRPr lang="es-ES">
              <a:solidFill>
                <a:srgbClr val="D34817">
                  <a:lumMod val="5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srgbClr val="D34817">
                  <a:lumMod val="50000"/>
                </a:srgb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09425-CB93-47C3-814C-8FB585B12A4C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3469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B1DE6-DD3C-4B73-937F-B2328F0E0AD6}" type="datetimeFigureOut">
              <a:rPr lang="es-ES" smtClean="0">
                <a:solidFill>
                  <a:srgbClr val="D34817">
                    <a:lumMod val="50000"/>
                  </a:srgbClr>
                </a:solidFill>
              </a:rPr>
              <a:pPr/>
              <a:t>19/04/2018</a:t>
            </a:fld>
            <a:endParaRPr lang="es-ES">
              <a:solidFill>
                <a:srgbClr val="D34817">
                  <a:lumMod val="5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09425-CB93-47C3-814C-8FB585B12A4C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1575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BAB1DE6-DD3C-4B73-937F-B2328F0E0AD6}" type="datetimeFigureOut">
              <a:rPr lang="es-ES" smtClean="0">
                <a:solidFill>
                  <a:srgbClr val="D34817">
                    <a:lumMod val="50000"/>
                  </a:srgbClr>
                </a:solidFill>
              </a:rPr>
              <a:pPr/>
              <a:t>19/04/2018</a:t>
            </a:fld>
            <a:endParaRPr lang="es-ES">
              <a:solidFill>
                <a:srgbClr val="D34817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s-ES">
              <a:solidFill>
                <a:srgbClr val="D34817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5D009425-CB93-47C3-814C-8FB585B12A4C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6596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sz="4400" i="1" dirty="0">
                <a:latin typeface="Impact" panose="020B0806030902050204" pitchFamily="34" charset="0"/>
              </a:rPr>
              <a:t>DECÁLOGO PARA UN CORRECTO USO DE LOS DATOS DE CARÁCTER PERSONAL EN LOS CENTROS EDUCATIVOS</a:t>
            </a:r>
            <a:endParaRPr lang="es-ES" sz="4400" dirty="0">
              <a:latin typeface="Impact" panose="020B080603090205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5195" y="3404025"/>
            <a:ext cx="3760722" cy="31763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691490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i.avoz.es/sc/g0So9BPfuIulOZJny8T6Log0C9I=/x/2018/03/15/00121521114488685410631/Foto/efe_hor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906" y="4944021"/>
            <a:ext cx="3200400" cy="18002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564775" y="211823"/>
            <a:ext cx="798755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36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8.- </a:t>
            </a:r>
            <a:r>
              <a:rPr lang="es-ES" sz="3600" b="1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El uso</a:t>
            </a:r>
            <a:r>
              <a:rPr lang="es-ES" sz="36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 de aplicaciones de mensajería instantánea (como </a:t>
            </a:r>
            <a:r>
              <a:rPr lang="es-ES" sz="3600" b="1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WhatsApp) entre profesores y padres o entre profesores y alumnos NO ES RECOMENDABLE</a:t>
            </a:r>
            <a:r>
              <a:rPr lang="es-ES" sz="36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. No obstante, </a:t>
            </a:r>
            <a:r>
              <a:rPr lang="es-ES" sz="3600" b="1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en aquellos casos en los que el interés superior del menor estuviera comprometido</a:t>
            </a:r>
            <a:r>
              <a:rPr lang="es-ES" sz="36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, como en caso de accidente o indisposición en una excursión escolar, </a:t>
            </a:r>
            <a:r>
              <a:rPr lang="es-ES" sz="3600" b="1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y con la finalidad de informar y tranquilizar a los padres</a:t>
            </a:r>
            <a:r>
              <a:rPr lang="es-ES" sz="36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, titulares de la patria potestad, </a:t>
            </a:r>
            <a:r>
              <a:rPr lang="es-ES" sz="3600" b="1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se podrían captar imágenes y enviárselas</a:t>
            </a:r>
            <a:r>
              <a:rPr lang="es-ES" sz="36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.</a:t>
            </a:r>
            <a:endParaRPr lang="es-ES" sz="3600" dirty="0"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7527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2037" y="4439784"/>
            <a:ext cx="3590364" cy="2418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ángulo 3"/>
          <p:cNvSpPr/>
          <p:nvPr/>
        </p:nvSpPr>
        <p:spPr>
          <a:xfrm>
            <a:off x="605118" y="384192"/>
            <a:ext cx="8001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36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9.- Los profesores deben tener cuidado con los contenidos del trabajo, de clase que suben a Internet. </a:t>
            </a:r>
            <a:r>
              <a:rPr lang="es-ES" sz="3600" b="1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Los centros enseñarán a valorar la privacidad de uno mismo y la de los demás</a:t>
            </a:r>
            <a:r>
              <a:rPr lang="es-ES" sz="36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, así como enseñarán a los alumnos que no pueden sacar fotos ni videos de otros alumnos ni de personal del centro escolar sin su consentimiento, para evitar cualquier forma de violencia (</a:t>
            </a:r>
            <a:r>
              <a:rPr lang="es-ES" sz="3600" dirty="0" err="1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ciberacoso</a:t>
            </a:r>
            <a:r>
              <a:rPr lang="es-ES" sz="36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, </a:t>
            </a:r>
            <a:r>
              <a:rPr lang="es-ES" sz="3600" dirty="0" err="1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grooming</a:t>
            </a:r>
            <a:r>
              <a:rPr lang="es-ES" sz="36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, </a:t>
            </a:r>
            <a:r>
              <a:rPr lang="es-ES" sz="3600" dirty="0" err="1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sexting</a:t>
            </a:r>
            <a:r>
              <a:rPr lang="es-ES" sz="36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 o de violencia de género).</a:t>
            </a:r>
            <a:endParaRPr lang="es-ES" sz="3600" dirty="0"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3389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Imagen relacionad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059" y="5688106"/>
            <a:ext cx="1707776" cy="1047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632012" y="307538"/>
            <a:ext cx="797410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40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10.- </a:t>
            </a:r>
            <a:r>
              <a:rPr lang="es-ES" sz="4000" b="1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Cuando los centros organicen y celebren eventos</a:t>
            </a:r>
            <a:r>
              <a:rPr lang="es-ES" sz="40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 (fiestas de Navidad, fin de curso, eventos deportivos) a los que asistan los familiares de los alumnos, </a:t>
            </a:r>
            <a:r>
              <a:rPr lang="es-ES" sz="4000" b="1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serán convenientemente informados</a:t>
            </a:r>
            <a:r>
              <a:rPr lang="es-ES" sz="40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, por ejemplo, al solicitarles la autorización para participar, o mediante avisos o carteles, </a:t>
            </a:r>
            <a:r>
              <a:rPr lang="es-ES" sz="4000" b="1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de la posibilidad de grabar imágenes exclusivamente para su uso personal y doméstico</a:t>
            </a:r>
            <a:r>
              <a:rPr lang="es-ES" sz="40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 (actividades privadas, familiares y de amistad).</a:t>
            </a:r>
            <a:endParaRPr lang="es-ES" sz="4000" dirty="0"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0965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roteccion-de-da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87" y="1237129"/>
            <a:ext cx="8586511" cy="429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336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omunicae-ProtecciÃ³n Da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916" y="4137607"/>
            <a:ext cx="3390149" cy="2534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centresmolina.com/molinaidiomas/files/2017/11/Protecci%C3%B3-de-Dades-1024x768-1024x76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576"/>
            <a:ext cx="2085750" cy="15643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Rectángulo 4"/>
          <p:cNvSpPr/>
          <p:nvPr/>
        </p:nvSpPr>
        <p:spPr>
          <a:xfrm>
            <a:off x="403412" y="889732"/>
            <a:ext cx="821615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4000" dirty="0" smtClean="0">
                <a:effectLst/>
                <a:latin typeface="Aparajita" panose="020B0604020202020204" pitchFamily="34" charset="0"/>
                <a:ea typeface="Yu Mincho Light" panose="02020300000000000000" pitchFamily="18" charset="-128"/>
                <a:cs typeface="Aparajita" panose="020B0604020202020204" pitchFamily="34" charset="0"/>
              </a:rPr>
              <a:t>               1</a:t>
            </a:r>
            <a:r>
              <a:rPr lang="es-ES" sz="4000" dirty="0" smtClean="0">
                <a:effectLst/>
                <a:latin typeface="Aparajita" panose="020B0604020202020204" pitchFamily="34" charset="0"/>
                <a:ea typeface="Yu Mincho Light" panose="02020300000000000000" pitchFamily="18" charset="-128"/>
                <a:cs typeface="Aparajita" panose="020B0604020202020204" pitchFamily="34" charset="0"/>
              </a:rPr>
              <a:t>.- </a:t>
            </a:r>
            <a:r>
              <a:rPr lang="es-ES" sz="4000" b="1" dirty="0" smtClean="0">
                <a:effectLst/>
                <a:latin typeface="Aparajita" panose="020B0604020202020204" pitchFamily="34" charset="0"/>
                <a:ea typeface="Yu Mincho Light" panose="02020300000000000000" pitchFamily="18" charset="-128"/>
                <a:cs typeface="Aparajita" panose="020B0604020202020204" pitchFamily="34" charset="0"/>
              </a:rPr>
              <a:t>Todo el personal de los centros</a:t>
            </a:r>
            <a:r>
              <a:rPr lang="es-ES" sz="4000" dirty="0" smtClean="0">
                <a:effectLst/>
                <a:latin typeface="Aparajita" panose="020B0604020202020204" pitchFamily="34" charset="0"/>
                <a:ea typeface="Yu Mincho Light" panose="02020300000000000000" pitchFamily="18" charset="-128"/>
                <a:cs typeface="Aparajita" panose="020B0604020202020204" pitchFamily="34" charset="0"/>
              </a:rPr>
              <a:t>, en el ejercicio de sus funciones y tareas </a:t>
            </a:r>
            <a:r>
              <a:rPr lang="es-ES" sz="4000" b="1" dirty="0" smtClean="0">
                <a:effectLst/>
                <a:latin typeface="Aparajita" panose="020B0604020202020204" pitchFamily="34" charset="0"/>
                <a:ea typeface="Yu Mincho Light" panose="02020300000000000000" pitchFamily="18" charset="-128"/>
                <a:cs typeface="Aparajita" panose="020B0604020202020204" pitchFamily="34" charset="0"/>
              </a:rPr>
              <a:t>tratarán los datos</a:t>
            </a:r>
            <a:r>
              <a:rPr lang="es-ES" sz="4000" dirty="0" smtClean="0">
                <a:effectLst/>
                <a:latin typeface="Aparajita" panose="020B0604020202020204" pitchFamily="34" charset="0"/>
                <a:ea typeface="Yu Mincho Light" panose="02020300000000000000" pitchFamily="18" charset="-128"/>
                <a:cs typeface="Aparajita" panose="020B0604020202020204" pitchFamily="34" charset="0"/>
              </a:rPr>
              <a:t> de carácter personal de los alumnos y de sus familiares, </a:t>
            </a:r>
            <a:r>
              <a:rPr lang="es-ES" sz="4000" b="1" dirty="0" smtClean="0">
                <a:effectLst/>
                <a:latin typeface="Aparajita" panose="020B0604020202020204" pitchFamily="34" charset="0"/>
                <a:ea typeface="Yu Mincho Light" panose="02020300000000000000" pitchFamily="18" charset="-128"/>
                <a:cs typeface="Aparajita" panose="020B0604020202020204" pitchFamily="34" charset="0"/>
              </a:rPr>
              <a:t>con la debida diligencia y respeto a su privacidad</a:t>
            </a:r>
            <a:r>
              <a:rPr lang="es-ES" sz="4000" dirty="0" smtClean="0">
                <a:effectLst/>
                <a:latin typeface="Aparajita" panose="020B0604020202020204" pitchFamily="34" charset="0"/>
                <a:ea typeface="Yu Mincho Light" panose="02020300000000000000" pitchFamily="18" charset="-128"/>
                <a:cs typeface="Aparajita" panose="020B0604020202020204" pitchFamily="34" charset="0"/>
              </a:rPr>
              <a:t> e intimidad, teniendo presente el interés y la protección de los menores.</a:t>
            </a:r>
            <a:endParaRPr lang="es-ES" sz="4000" dirty="0">
              <a:latin typeface="Aparajita" panose="020B0604020202020204" pitchFamily="34" charset="0"/>
              <a:ea typeface="Yu Mincho Light" panose="02020300000000000000" pitchFamily="18" charset="-128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282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n protecciÃ³n da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140" y="0"/>
            <a:ext cx="2594760" cy="22055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726140" y="2110753"/>
            <a:ext cx="781274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40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2.- </a:t>
            </a:r>
            <a:r>
              <a:rPr lang="es-ES" sz="4000" b="1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Los centros serán los responsables del tratamiento de los datos y deberán formar</a:t>
            </a:r>
            <a:r>
              <a:rPr lang="es-ES" sz="40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 sobre los principios básicos que rigen para hacerlo correctamente.</a:t>
            </a:r>
            <a:endParaRPr lang="es-ES" sz="4000" dirty="0"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  <p:pic>
        <p:nvPicPr>
          <p:cNvPr id="4100" name="Picture 4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734" y="4101353"/>
            <a:ext cx="3580401" cy="24677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3307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43753" y="508038"/>
            <a:ext cx="8243047" cy="3056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36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3.- Los centros </a:t>
            </a:r>
            <a:r>
              <a:rPr lang="es-ES" sz="3600" b="1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no necesitan el consentimiento de los titulares de los datos para su tratamiento</a:t>
            </a:r>
            <a:r>
              <a:rPr lang="es-ES" sz="36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, ya que está justificado en el ejercicio de la función docente y en la relación ocasionada con las matrículas de los alumnos.</a:t>
            </a:r>
          </a:p>
        </p:txBody>
      </p:sp>
      <p:pic>
        <p:nvPicPr>
          <p:cNvPr id="9218" name="Picture 2" descr="Imagen que dice tus datos, tu decisiÃ³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141" y="3084712"/>
            <a:ext cx="5139698" cy="342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8164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28599" y="-94129"/>
            <a:ext cx="8646460" cy="7120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2600" b="1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No obstante, se les debe informar</a:t>
            </a:r>
            <a:r>
              <a:rPr lang="es-ES" sz="2600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 en un lenguaje claro y sencillo, </a:t>
            </a:r>
            <a:r>
              <a:rPr lang="es-ES" sz="2600" b="1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en el mismo impreso en el que se recojan los datos de</a:t>
            </a:r>
            <a:r>
              <a:rPr lang="es-ES" sz="2600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:</a:t>
            </a:r>
          </a:p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es-ES" sz="2600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.- </a:t>
            </a:r>
            <a:r>
              <a:rPr lang="es-ES" sz="2600" b="1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la existencia de un fichero o tratamiento de datos</a:t>
            </a:r>
            <a:r>
              <a:rPr lang="es-ES" sz="2600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 personales.</a:t>
            </a:r>
          </a:p>
          <a:p>
            <a:pPr marL="449580" algn="just">
              <a:lnSpc>
                <a:spcPct val="107000"/>
              </a:lnSpc>
              <a:spcAft>
                <a:spcPts val="800"/>
              </a:spcAft>
            </a:pPr>
            <a:r>
              <a:rPr lang="es-ES" sz="2600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.- </a:t>
            </a:r>
            <a:r>
              <a:rPr lang="es-ES" sz="2600" b="1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la finalidad para la que se recaban los datos y su licitud</a:t>
            </a:r>
            <a:r>
              <a:rPr lang="es-ES" sz="2600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, por ejemplo, para el ejercicio de la función docente.</a:t>
            </a:r>
          </a:p>
          <a:p>
            <a:pPr marL="449580" algn="just">
              <a:lnSpc>
                <a:spcPct val="107000"/>
              </a:lnSpc>
              <a:spcAft>
                <a:spcPts val="800"/>
              </a:spcAft>
            </a:pPr>
            <a:r>
              <a:rPr lang="es-ES" sz="2600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.- </a:t>
            </a:r>
            <a:r>
              <a:rPr lang="es-ES" sz="2600" b="1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la obligatoriedad o no de facilitar los datos</a:t>
            </a:r>
            <a:r>
              <a:rPr lang="es-ES" sz="2600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 y las consecuencias de la negativa a facilitarlos.</a:t>
            </a:r>
          </a:p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es-ES" sz="2600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.- </a:t>
            </a:r>
            <a:r>
              <a:rPr lang="es-ES" sz="2600" b="1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los destinatarios de los datos</a:t>
            </a:r>
            <a:endParaRPr lang="es-ES" sz="2600" dirty="0">
              <a:latin typeface="Aparajita" panose="020B0604020202020204" pitchFamily="34" charset="0"/>
              <a:ea typeface="Calibri" panose="020F0502020204030204" pitchFamily="34" charset="0"/>
              <a:cs typeface="Aparajita" panose="020B0604020202020204" pitchFamily="34" charset="0"/>
            </a:endParaRPr>
          </a:p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es-ES" sz="2600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.- </a:t>
            </a:r>
            <a:r>
              <a:rPr lang="es-ES" sz="2600" b="1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los derechos de los interesados</a:t>
            </a:r>
            <a:r>
              <a:rPr lang="es-ES" sz="2600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 y dónde ejercitarlos</a:t>
            </a:r>
          </a:p>
          <a:p>
            <a:pPr marL="449580" algn="just">
              <a:lnSpc>
                <a:spcPct val="107000"/>
              </a:lnSpc>
              <a:spcAft>
                <a:spcPts val="800"/>
              </a:spcAft>
            </a:pPr>
            <a:r>
              <a:rPr lang="es-ES" sz="2600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.- </a:t>
            </a:r>
            <a:r>
              <a:rPr lang="es-ES" sz="2600" b="1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la identidad del responsable del tratamiento</a:t>
            </a:r>
            <a:r>
              <a:rPr lang="es-ES" sz="2600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: la Administración educativa o el centro</a:t>
            </a:r>
          </a:p>
          <a:p>
            <a:pPr algn="just"/>
            <a:r>
              <a:rPr lang="es-ES" sz="2600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El Reglamento europeo amplía la información que debe facilitarse a los titulares de los datos, añadiendo los </a:t>
            </a:r>
            <a:r>
              <a:rPr lang="es-ES" sz="2600" b="1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datos de contacto del delegado de protección de datos y el plazo de conservación</a:t>
            </a:r>
            <a:r>
              <a:rPr lang="es-ES" sz="2600" dirty="0"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 o los criterios para determinarlo.</a:t>
            </a:r>
            <a:endParaRPr lang="es-ES" sz="2600" dirty="0"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887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97542" y="208021"/>
            <a:ext cx="802789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40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4.- Cuando sea preciso obtener el consentimiento de los alumnos o de sus padres o tutores para </a:t>
            </a:r>
            <a:r>
              <a:rPr lang="es-ES" sz="4000" b="1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la utilización de sus datos personales para finalidades distintas</a:t>
            </a:r>
            <a:r>
              <a:rPr lang="es-ES" sz="40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 a la función docente, </a:t>
            </a:r>
            <a:r>
              <a:rPr lang="es-ES" sz="4000" b="1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se debe informar</a:t>
            </a:r>
            <a:r>
              <a:rPr lang="es-ES" sz="40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 con claridad de cada una de ellas, permitiendo </a:t>
            </a:r>
            <a:r>
              <a:rPr lang="es-ES" sz="4000" b="1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a los interesados</a:t>
            </a:r>
            <a:r>
              <a:rPr lang="es-ES" sz="40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 oponerse a aquellas que así lo consideren.</a:t>
            </a:r>
            <a:endParaRPr lang="es-ES" sz="4000" dirty="0"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  <p:pic>
        <p:nvPicPr>
          <p:cNvPr id="3074" name="Picture 2" descr="https://clickdatos.es/wp-content/uploads/2017/05/ley-proteccion-datos-clickdatos-300x3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310" y="3953435"/>
            <a:ext cx="3274358" cy="32743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382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551330" y="319625"/>
            <a:ext cx="8001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40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5.- </a:t>
            </a:r>
            <a:r>
              <a:rPr lang="es-ES" sz="4000" b="1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Los centros tendrán conocimiento de las aplicaciones (Apps) que se vayan a utilizar</a:t>
            </a:r>
            <a:r>
              <a:rPr lang="es-ES" sz="40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, su política de privacidad y sus condiciones de uso </a:t>
            </a:r>
            <a:r>
              <a:rPr lang="es-ES" sz="4000" b="1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antes de ser implementadas</a:t>
            </a:r>
            <a:r>
              <a:rPr lang="es-ES" sz="40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, </a:t>
            </a:r>
            <a:r>
              <a:rPr lang="es-ES" sz="4000" b="1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debiendo rechazarse las que no ofrezcan información sobre el tratamiento de los datos</a:t>
            </a:r>
            <a:r>
              <a:rPr lang="es-ES" sz="40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 personales que realicen.</a:t>
            </a:r>
            <a:endParaRPr lang="es-ES" sz="4000" dirty="0"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  <p:pic>
        <p:nvPicPr>
          <p:cNvPr id="6146" name="Picture 2" descr="https://i0.wp.com/equalprotecciondedatos.com/wp-content/uploads/2017/04/advertencia.png?resize=1180%2C502&amp;ssl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838" y="3899647"/>
            <a:ext cx="6049128" cy="25734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9766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Las redes sociales van adquiriendo importancia para las asociacion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284" y="4336677"/>
            <a:ext cx="2369785" cy="23697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443753" y="186225"/>
            <a:ext cx="8001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40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6.- </a:t>
            </a:r>
            <a:r>
              <a:rPr lang="es-ES" sz="4000" b="1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Los centros dispondrán de protocolos</a:t>
            </a:r>
            <a:r>
              <a:rPr lang="es-ES" sz="40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, instrucciones, guías, directrices o recomendaciones adecuadas </a:t>
            </a:r>
            <a:r>
              <a:rPr lang="es-ES" sz="4000" b="1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para el uso de las TIC</a:t>
            </a:r>
            <a:r>
              <a:rPr lang="es-ES" sz="40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 por los </a:t>
            </a:r>
            <a:r>
              <a:rPr lang="es-ES" sz="4000" b="1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profesores/alumnos</a:t>
            </a:r>
            <a:r>
              <a:rPr lang="es-ES" sz="40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, utilizando las que la Administración educativa y/o el centro hayan dispuesto. </a:t>
            </a:r>
            <a:r>
              <a:rPr lang="es-ES" sz="4000" b="1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Su enseñanza y uso deberán adaptarse al grado de desarrollo del niño</a:t>
            </a:r>
            <a:r>
              <a:rPr lang="es-ES" sz="40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.</a:t>
            </a:r>
            <a:endParaRPr lang="es-ES" sz="4000" dirty="0"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  <p:pic>
        <p:nvPicPr>
          <p:cNvPr id="7172" name="Picture 4" descr="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106" y="4645138"/>
            <a:ext cx="3415553" cy="1913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504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564777" y="431230"/>
            <a:ext cx="8001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40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7.- </a:t>
            </a:r>
            <a:r>
              <a:rPr lang="es-ES" sz="4000" b="1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Las comunicaciones entre profesores y padres</a:t>
            </a:r>
            <a:r>
              <a:rPr lang="es-ES" sz="40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 de alumnos </a:t>
            </a:r>
            <a:r>
              <a:rPr lang="es-ES" sz="4000" b="1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se llevarán a cabo</a:t>
            </a:r>
            <a:r>
              <a:rPr lang="es-ES" sz="40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, preferentemente, </a:t>
            </a:r>
            <a:r>
              <a:rPr lang="es-ES" sz="4000" b="1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a través de la plataforma de comunicación del centro</a:t>
            </a:r>
            <a:r>
              <a:rPr lang="es-ES" sz="4000" dirty="0" smtClean="0">
                <a:effectLst/>
                <a:latin typeface="Aparajita" panose="020B0604020202020204" pitchFamily="34" charset="0"/>
                <a:ea typeface="Calibri" panose="020F0502020204030204" pitchFamily="34" charset="0"/>
                <a:cs typeface="Aparajita" panose="020B0604020202020204" pitchFamily="34" charset="0"/>
              </a:rPr>
              <a:t>, puesta a disposición de ambas partes por nuestro centro escolar.</a:t>
            </a:r>
            <a:endParaRPr lang="es-ES" sz="4000" dirty="0"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  <p:pic>
        <p:nvPicPr>
          <p:cNvPr id="8194" name="Picture 2" descr="http://ineuro.es/wp-content/uploads/tecno-1-805x5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928" y="4103120"/>
            <a:ext cx="2944849" cy="19278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4.bp.blogspot.com/-nW4qb3CzXdE/WdAGQ_KA_cI/AAAAAAABX8Y/1iJbdZWbrpA8liyXiXi5LhfhUaU9PTNNQCLcBGAs/s400/comunidad%2Beducativ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92" y="3699759"/>
            <a:ext cx="4994691" cy="27345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02852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po de madera">
  <a:themeElements>
    <a:clrScheme name="Tipo de madera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Tipo de madera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ipo de madera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363</TotalTime>
  <Words>711</Words>
  <Application>Microsoft Office PowerPoint</Application>
  <PresentationFormat>Presentación en pantalla (4:3)</PresentationFormat>
  <Paragraphs>19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1" baseType="lpstr">
      <vt:lpstr>Yu Mincho Light</vt:lpstr>
      <vt:lpstr>Aparajita</vt:lpstr>
      <vt:lpstr>Calibri</vt:lpstr>
      <vt:lpstr>Impact</vt:lpstr>
      <vt:lpstr>Rockwell</vt:lpstr>
      <vt:lpstr>Rockwell Condensed</vt:lpstr>
      <vt:lpstr>Wingdings</vt:lpstr>
      <vt:lpstr>Tipo de madera</vt:lpstr>
      <vt:lpstr>DECÁLOGO PARA UN CORRECTO USO DE LOS DATOS DE CARÁCTER PERSONAL EN LOS CENTROS EDUCATIVOS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DECÁLOGO PARA UN CORRECTO USO DE LOS DATOS DE CARÁCTER PERSONAL EN LOS CENTROS EDUCATIVOS</dc:title>
  <dc:creator>luis vs</dc:creator>
  <cp:lastModifiedBy>luis vs</cp:lastModifiedBy>
  <cp:revision>15</cp:revision>
  <dcterms:created xsi:type="dcterms:W3CDTF">2018-04-15T17:49:35Z</dcterms:created>
  <dcterms:modified xsi:type="dcterms:W3CDTF">2018-04-19T22:39:26Z</dcterms:modified>
</cp:coreProperties>
</file>